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3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8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91535B71-E6D1-D7E5-D341-53D5558F7EEE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1EB00F-D8C9-9966-C676-AAC17D4D51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3548" y="3350843"/>
            <a:ext cx="9144000" cy="953361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54AA31D-5095-46E9-E7F8-E7CB4C81E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3548" y="4540545"/>
            <a:ext cx="9144000" cy="933823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09CB-1E70-BFB4-CDF1-4B27E7653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10/29/2025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4DB8B-8DA3-E111-A321-BBE5C7F17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6E0B81-B6A7-4F8E-33F8-8D6BF584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7B94C4-71CD-2EA8-1D79-AF7547FA452C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BBD28D-5C33-64CD-CCBB-0B06DC0B8F43}"/>
              </a:ext>
            </a:extLst>
          </p:cNvPr>
          <p:cNvCxnSpPr>
            <a:cxnSpLocks/>
          </p:cNvCxnSpPr>
          <p:nvPr userDrawn="1"/>
        </p:nvCxnSpPr>
        <p:spPr>
          <a:xfrm>
            <a:off x="1127661" y="4356162"/>
            <a:ext cx="993667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063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5111E-B385-AB17-0BC5-B8DAB6B1F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C9B0D0-827A-8DA7-D6C0-6D996B350B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28C44-E2FE-87FA-9434-EC146FA4EB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765D0-C4A0-B82E-7482-F2F1C43F6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E343D-CB9E-2CC9-7EF2-0B45AEF05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77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3115CA-DE67-90CB-4A03-E816577AF6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11C9CA-FCB8-02E6-CA62-454C4B5FA5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F3DCD-660C-22ED-6526-982B0CF7B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434BF-A53F-DB24-0345-B8B84671E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DDF65-F69F-1739-32FA-9D61974D2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8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6198BB9-0182-6EF5-12CE-928BFBC8DBDD}"/>
              </a:ext>
            </a:extLst>
          </p:cNvPr>
          <p:cNvSpPr/>
          <p:nvPr userDrawn="1"/>
        </p:nvSpPr>
        <p:spPr>
          <a:xfrm>
            <a:off x="0" y="6302609"/>
            <a:ext cx="12192000" cy="555391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517059-5D07-E6D4-6342-2BBBB4B00F74}"/>
              </a:ext>
            </a:extLst>
          </p:cNvPr>
          <p:cNvSpPr/>
          <p:nvPr userDrawn="1"/>
        </p:nvSpPr>
        <p:spPr>
          <a:xfrm>
            <a:off x="0" y="6198693"/>
            <a:ext cx="12192000" cy="12273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EF0E41-6DFB-1A5B-B3CD-0AD56D98D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1560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2E8F6-7B81-9E04-A1CA-3D6A1B09E7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15600" cy="4823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6CB5E9-1F9C-E4CA-9672-1AE69EA4E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9765021-B3DE-4F31-BD1D-9A3C4C5F61F3}" type="datetimeFigureOut">
              <a:rPr lang="en-US" smtClean="0"/>
              <a:pPr/>
              <a:t>10/29/2025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03D94-F2F3-8096-B1E7-8541353A1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2D1437-48CF-8285-B6E4-6179A5E4F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D140320-BA88-4EB3-A37A-C9F8A1877C0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3D58E6-4196-B2FC-ADCE-B04445E34C10}"/>
              </a:ext>
            </a:extLst>
          </p:cNvPr>
          <p:cNvCxnSpPr/>
          <p:nvPr userDrawn="1"/>
        </p:nvCxnSpPr>
        <p:spPr>
          <a:xfrm>
            <a:off x="838200" y="1217262"/>
            <a:ext cx="10515600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66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49C48-13D4-6465-BE8E-84280B3F6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F87FE1-1B16-58B6-EB6C-D7C941A02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4C7C0-AE2F-9BCE-13F8-88B962F2C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5431C5-35A7-8D8C-FF88-498DDF52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FFF67-F5D6-C14B-1A24-5A943418E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118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93940-865F-5BED-B539-BCA73C51C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E5D35-EC93-DF43-F85B-26336952D5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E0FA8A-D98F-ED78-39EB-23B6A6C38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98226-387B-31B8-715C-5CADFAD6F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A55288-7ECD-4FAE-80CF-65C79035C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A95F8-E0FF-4CA0-7432-9577B30FE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56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D7235-C787-4690-F050-628C916DB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E2CC3B-BDB0-D992-9799-FBB976DB3B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B8692-B656-022C-C8BF-5F5C271B29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4F94A-B576-BF90-CCD1-894B0BCEA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C2CD2F-71A7-A9D5-4C2F-D257091D2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DE6054-A136-14C0-CFF4-630C78C8A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16A6C4-001A-9093-EE33-3FEF5ED71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333354-20A7-08BD-18AA-DEC01B8B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661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7E1C4-39D5-E6A6-3457-86DEE15BB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80B68C-D898-5F36-B187-7C6E8B219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98980C-8235-F88F-4417-7CD4F1DCA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026655-7FEA-CFBE-3815-AD309EEB8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299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9F4470-95EC-01BC-BAED-808730F59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C287C6-5FDA-CA9D-8E88-61815FC32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8BBE5-0411-00DF-D0F8-DCA891B59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42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69479-EFBA-F750-4CF7-1A4B5ADDA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F64B2A-C8F9-731F-C42C-F40E3397C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231432-DD08-70D8-619E-984F7066F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11ABEA-5784-4887-8AC4-080B8CB0F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638F2C-B25A-5F36-6E3B-C4094052B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F143D0-9444-D808-D28F-1722FB13D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153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C57CA-2AB4-3B9C-93F5-203359704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8F558-F809-9DD7-5DE8-54A6FD2654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BDCE81-1D41-7981-4F18-CCFB827E15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F62FBF-43BD-0788-048E-80AD7F94C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EFA352-8795-7E45-C1E7-DA6C8333C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B8B6A1-0613-F235-D815-C4EBD09CD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708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3C9439-7FF0-D6F7-9F3E-0EABF27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3E91B-600E-60B5-1A64-2E89F9F6C2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6B7016-5956-AA6F-7BF3-5814FDFA86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765021-B3DE-4F31-BD1D-9A3C4C5F61F3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E79E08-54EC-BED2-8138-C7CC834EB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0B63E-73B3-EB8A-6D24-B70CDFCD61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D140320-BA88-4EB3-A37A-C9F8A1877C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8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BBCB7B-1B41-21AA-1850-3DF37F0FA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34DC465-5FDB-5D89-7E6B-2177C6E2837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Fahad Qureshi – DWG Chair</a:t>
            </a:r>
          </a:p>
          <a:p>
            <a:r>
              <a:rPr lang="en-US" dirty="0"/>
              <a:t>November 6</a:t>
            </a:r>
            <a:r>
              <a:rPr lang="en-US" baseline="30000" dirty="0"/>
              <a:t>th</a:t>
            </a:r>
            <a:r>
              <a:rPr lang="en-US" dirty="0"/>
              <a:t>, 2025</a:t>
            </a:r>
          </a:p>
        </p:txBody>
      </p:sp>
    </p:spTree>
    <p:extLst>
      <p:ext uri="{BB962C8B-B14F-4D97-AF65-F5344CB8AC3E}">
        <p14:creationId xmlns:p14="http://schemas.microsoft.com/office/powerpoint/2010/main" val="1152846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393CAD-4023-93D1-4CE6-AE68DEFC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DWG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AD839-74AD-56E6-E57B-272965DA59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3787"/>
            <a:ext cx="10587892" cy="4828182"/>
          </a:xfrm>
        </p:spPr>
        <p:txBody>
          <a:bodyPr>
            <a:normAutofit/>
          </a:bodyPr>
          <a:lstStyle/>
          <a:p>
            <a:r>
              <a:rPr lang="en-US" dirty="0"/>
              <a:t>DWG Webex meeting held on 10/16/2025</a:t>
            </a:r>
          </a:p>
          <a:p>
            <a:r>
              <a:rPr lang="en-US" dirty="0">
                <a:cs typeface="Calibri" panose="020F0502020204030204" pitchFamily="34" charset="0"/>
              </a:rPr>
              <a:t>Flat Start Update 2025/2026 Tentative Schedule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Ongoing: Pass 2 was posted November 3; TSP review by November 21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Upcoming: Pass 3 to be posted December 11; TSP review by December 19</a:t>
            </a:r>
            <a:endParaRPr lang="en-US" baseline="30000" dirty="0">
              <a:cs typeface="Calibri" panose="020F0502020204030204" pitchFamily="34" charset="0"/>
            </a:endParaRP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Targeting approval in January 2026; Stability book in March 2026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Facing some hurdles: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Low voltage at several 138kV &amp; 345kV buses in long-term 2032SP Case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Discussed adding fictitious shunt capacitors to resolve; DWG agreed to proceed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Significant number of large loads added to cases by TSPs</a:t>
            </a:r>
          </a:p>
          <a:p>
            <a:pPr lvl="2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ERCOT requests that TSP revaluate load additions and consider modeling offline</a:t>
            </a:r>
          </a:p>
          <a:p>
            <a:pPr lvl="1">
              <a:lnSpc>
                <a:spcPct val="100000"/>
              </a:lnSpc>
            </a:pPr>
            <a:r>
              <a:rPr lang="en-US" dirty="0">
                <a:cs typeface="Calibri" panose="020F0502020204030204" pitchFamily="34" charset="0"/>
              </a:rPr>
              <a:t>Tuning workshop was scheduled to further resolve issues</a:t>
            </a:r>
          </a:p>
        </p:txBody>
      </p:sp>
    </p:spTree>
    <p:extLst>
      <p:ext uri="{BB962C8B-B14F-4D97-AF65-F5344CB8AC3E}">
        <p14:creationId xmlns:p14="http://schemas.microsoft.com/office/powerpoint/2010/main" val="1305037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2FF10-FD4A-78B9-5E4F-5B1A463F8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14B5C3-F63B-DFFD-87AE-211FA1A562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Calibri" panose="020F0502020204030204" pitchFamily="34" charset="0"/>
              </a:rPr>
              <a:t>Modeling Behind The Meter (BTM) Loads in DWG Case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discussed their plans and answered several questions they had received on how they planned to model BTM loads in the flatstart cases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Plan is to include as many dynamic loads for BTM loads as possible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requested TSP provide available BTM dynamic load models by October 31</a:t>
            </a:r>
          </a:p>
          <a:p>
            <a:pPr lvl="1"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ERCOT is looking into providing additional guidance on modeling BTM loads in the flatstart cases</a:t>
            </a:r>
          </a:p>
        </p:txBody>
      </p:sp>
    </p:spTree>
    <p:extLst>
      <p:ext uri="{BB962C8B-B14F-4D97-AF65-F5344CB8AC3E}">
        <p14:creationId xmlns:p14="http://schemas.microsoft.com/office/powerpoint/2010/main" val="4278210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497DB-C0B9-880B-8EDF-91A1753AC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7AF21-ECAB-02F8-11EB-6D17FA5BDC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DWG Update,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A9336-6F79-20FA-8465-577620AC9A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cs typeface="Calibri" panose="020F0502020204030204" pitchFamily="34" charset="0"/>
              </a:rPr>
              <a:t>Miscellaneous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ERCOT demonstrated a new automation tool developed for modeling generation during the flat start build process</a:t>
            </a:r>
          </a:p>
          <a:p>
            <a:pPr lvl="1"/>
            <a:r>
              <a:rPr lang="en-US" dirty="0">
                <a:cs typeface="Calibri" panose="020F0502020204030204" pitchFamily="34" charset="0"/>
              </a:rPr>
              <a:t>Discussed WG leadership for 2026</a:t>
            </a:r>
          </a:p>
          <a:p>
            <a:pPr lvl="2"/>
            <a:r>
              <a:rPr lang="en-US" dirty="0">
                <a:cs typeface="Calibri" panose="020F0502020204030204" pitchFamily="34" charset="0"/>
              </a:rPr>
              <a:t>Current Vice Chair has agreed to serve as Chair</a:t>
            </a:r>
          </a:p>
          <a:p>
            <a:pPr lvl="2"/>
            <a:r>
              <a:rPr lang="en-US" dirty="0">
                <a:cs typeface="Calibri" panose="020F0502020204030204" pitchFamily="34" charset="0"/>
              </a:rPr>
              <a:t>Still seeking Vice Chair</a:t>
            </a:r>
          </a:p>
        </p:txBody>
      </p:sp>
    </p:spTree>
    <p:extLst>
      <p:ext uri="{BB962C8B-B14F-4D97-AF65-F5344CB8AC3E}">
        <p14:creationId xmlns:p14="http://schemas.microsoft.com/office/powerpoint/2010/main" val="1819459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EB92A1-E65C-B3E7-B48F-6012EE6A0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or Feedback?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4F7F-77B9-DEEF-79E8-1B2FD7929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61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5892</TotalTime>
  <Words>245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 Theme</vt:lpstr>
      <vt:lpstr>DWG Report to ROS</vt:lpstr>
      <vt:lpstr>DWG Update</vt:lpstr>
      <vt:lpstr>DWG Update, continued</vt:lpstr>
      <vt:lpstr>DWG Update, continued</vt:lpstr>
      <vt:lpstr>Questions or Feedback?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Qureshi, Fahad A</dc:creator>
  <cp:lastModifiedBy>Qureshi, Fahad A</cp:lastModifiedBy>
  <cp:revision>36</cp:revision>
  <dcterms:created xsi:type="dcterms:W3CDTF">2025-04-18T20:50:22Z</dcterms:created>
  <dcterms:modified xsi:type="dcterms:W3CDTF">2025-10-29T18:03:13Z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2025-04-18T20:53:49Z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e95f6da5-0c8e-4465-802e-51e926f29b93</vt:lpwstr>
  </property>
  <property fmtid="{D5CDD505-2E9C-101B-9397-08002B2CF9AE}" pid="8" name="MSIP_Label_e3ac3a1a-de19-428b-b395-6d250d7743fb_ContentBits">
    <vt:lpwstr>0</vt:lpwstr>
  </property>
</Properties>
</file>